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570" r:id="rId3"/>
    <p:sldId id="571" r:id="rId4"/>
    <p:sldId id="572" r:id="rId5"/>
    <p:sldId id="576" r:id="rId6"/>
    <p:sldId id="580" r:id="rId7"/>
    <p:sldId id="578" r:id="rId8"/>
    <p:sldId id="579" r:id="rId9"/>
    <p:sldId id="603" r:id="rId10"/>
    <p:sldId id="574" r:id="rId11"/>
    <p:sldId id="575" r:id="rId12"/>
    <p:sldId id="604" r:id="rId13"/>
    <p:sldId id="606" r:id="rId14"/>
    <p:sldId id="608" r:id="rId15"/>
    <p:sldId id="610" r:id="rId16"/>
    <p:sldId id="612" r:id="rId17"/>
    <p:sldId id="614" r:id="rId18"/>
    <p:sldId id="616" r:id="rId19"/>
    <p:sldId id="618" r:id="rId20"/>
    <p:sldId id="62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A1C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0"/>
    <p:restoredTop sz="94699"/>
  </p:normalViewPr>
  <p:slideViewPr>
    <p:cSldViewPr snapToGrid="0" snapToObjects="1">
      <p:cViewPr varScale="1">
        <p:scale>
          <a:sx n="138" d="100"/>
          <a:sy n="138" d="100"/>
        </p:scale>
        <p:origin x="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BA9CC-64BC-F447-81EB-7625A201036B}" type="datetimeFigureOut">
              <a:rPr lang="en-US" smtClean="0"/>
              <a:t>6/28/17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DAA25-CE76-EF4A-9A75-CD522E2C3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94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0380-2E3F-6F44-94A5-C64E08B554CC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8894-2EBE-5F49-9401-5E3A727EA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20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0380-2E3F-6F44-94A5-C64E08B554CC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8894-2EBE-5F49-9401-5E3A727EA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26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0380-2E3F-6F44-94A5-C64E08B554CC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8894-2EBE-5F49-9401-5E3A727EA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71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0380-2E3F-6F44-94A5-C64E08B554CC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8894-2EBE-5F49-9401-5E3A727EA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09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0380-2E3F-6F44-94A5-C64E08B554CC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8894-2EBE-5F49-9401-5E3A727EA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7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0380-2E3F-6F44-94A5-C64E08B554CC}" type="datetimeFigureOut">
              <a:rPr lang="en-US" smtClean="0"/>
              <a:t>6/28/17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8894-2EBE-5F49-9401-5E3A727EA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85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0380-2E3F-6F44-94A5-C64E08B554CC}" type="datetimeFigureOut">
              <a:rPr lang="en-US" smtClean="0"/>
              <a:t>6/28/17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8894-2EBE-5F49-9401-5E3A727EA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006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0380-2E3F-6F44-94A5-C64E08B554CC}" type="datetimeFigureOut">
              <a:rPr lang="en-US" smtClean="0"/>
              <a:t>6/28/17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8894-2EBE-5F49-9401-5E3A727EA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1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0380-2E3F-6F44-94A5-C64E08B554CC}" type="datetimeFigureOut">
              <a:rPr lang="en-US" smtClean="0"/>
              <a:t>6/28/17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8894-2EBE-5F49-9401-5E3A727EA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14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0380-2E3F-6F44-94A5-C64E08B554CC}" type="datetimeFigureOut">
              <a:rPr lang="en-US" smtClean="0"/>
              <a:t>6/28/17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8894-2EBE-5F49-9401-5E3A727EA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9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80380-2E3F-6F44-94A5-C64E08B554CC}" type="datetimeFigureOut">
              <a:rPr lang="en-US" smtClean="0"/>
              <a:t>6/28/17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08894-2EBE-5F49-9401-5E3A727EA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804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80380-2E3F-6F44-94A5-C64E08B554CC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08894-2EBE-5F49-9401-5E3A727EA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6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7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54219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+mn-lt"/>
              </a:rPr>
              <a:t>CPE 150: Introduction to Programming</a:t>
            </a:r>
            <a:endParaRPr lang="en-US" sz="4400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0" y="1976582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i="1"/>
              <a:t>Course Overview</a:t>
            </a:r>
            <a:endParaRPr lang="en-US" sz="36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821708" y="3472873"/>
            <a:ext cx="2548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Ahmed Tamrawi</a:t>
            </a:r>
            <a:endParaRPr lang="en-US" sz="2800"/>
          </a:p>
        </p:txBody>
      </p:sp>
      <p:sp>
        <p:nvSpPr>
          <p:cNvPr id="3" name="Rectangle 2"/>
          <p:cNvSpPr/>
          <p:nvPr/>
        </p:nvSpPr>
        <p:spPr>
          <a:xfrm>
            <a:off x="0" y="6627168"/>
            <a:ext cx="12192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/>
              <a:t>Copyright </a:t>
            </a:r>
            <a:r>
              <a:rPr lang="en-US" sz="900" b="1" dirty="0" smtClean="0"/>
              <a:t>notice</a:t>
            </a:r>
            <a:r>
              <a:rPr lang="en-US" sz="900" b="1" dirty="0"/>
              <a:t>: </a:t>
            </a:r>
            <a:r>
              <a:rPr lang="en-US" sz="900" i="1" dirty="0"/>
              <a:t>care has been taken to use only those web images deemed by the instructor to be in the public domain. If you see a copyrighted image on any slide and are the copyright owner, please contact the instructor. It will be removed.</a:t>
            </a:r>
          </a:p>
        </p:txBody>
      </p:sp>
    </p:spTree>
    <p:extLst>
      <p:ext uri="{BB962C8B-B14F-4D97-AF65-F5344CB8AC3E}">
        <p14:creationId xmlns:p14="http://schemas.microsoft.com/office/powerpoint/2010/main" val="108384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50321" y="1893753"/>
            <a:ext cx="716747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/>
              <a:t>Syllabus</a:t>
            </a:r>
            <a:endParaRPr lang="en-US" sz="16600" dirty="0"/>
          </a:p>
        </p:txBody>
      </p:sp>
    </p:spTree>
    <p:extLst>
      <p:ext uri="{BB962C8B-B14F-4D97-AF65-F5344CB8AC3E}">
        <p14:creationId xmlns:p14="http://schemas.microsoft.com/office/powerpoint/2010/main" val="185765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36" y="628073"/>
            <a:ext cx="3846369" cy="50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163" y="847437"/>
            <a:ext cx="1930917" cy="24222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769" y="708891"/>
            <a:ext cx="2176304" cy="26277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1072" y="3710340"/>
            <a:ext cx="1902008" cy="23856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4502" y="3710340"/>
            <a:ext cx="1895072" cy="239489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6427" y="5742026"/>
            <a:ext cx="2692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Official Textbook</a:t>
            </a:r>
            <a:endParaRPr lang="en-US" sz="2800" b="1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8074" y="2895979"/>
            <a:ext cx="2342614" cy="136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79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9460021" y="3707632"/>
            <a:ext cx="1772173" cy="229108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448801" y="1597123"/>
            <a:ext cx="1772173" cy="192024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10181" y="347828"/>
            <a:ext cx="3446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/>
              <a:t>Grading Policy</a:t>
            </a:r>
            <a:endParaRPr lang="en-US" sz="440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775594"/>
              </p:ext>
            </p:extLst>
          </p:nvPr>
        </p:nvGraphicFramePr>
        <p:xfrm>
          <a:off x="1828800" y="1597124"/>
          <a:ext cx="7620001" cy="1920240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1532229"/>
                <a:gridCol w="850755"/>
                <a:gridCol w="523701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First Exam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n-US" dirty="0" smtClean="0"/>
                        <a:t>7.5% (Program</a:t>
                      </a:r>
                      <a:r>
                        <a:rPr lang="en-US" baseline="0" dirty="0" smtClean="0"/>
                        <a:t> Comprehension + Debugging)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n-US" baseline="0" dirty="0" smtClean="0"/>
                        <a:t>7.5% (Coding Skills)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Second Exam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dirty="0" smtClean="0"/>
                        <a:t>7.5% (Program</a:t>
                      </a:r>
                      <a:r>
                        <a:rPr lang="en-US" baseline="0" dirty="0" smtClean="0"/>
                        <a:t> Comprehension + Debugging)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baseline="0" dirty="0" smtClean="0"/>
                        <a:t>7.5% (Coding Skills)</a:t>
                      </a:r>
                      <a:endParaRPr lang="en-US" b="1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Final Exam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dirty="0" smtClean="0"/>
                        <a:t>17.5% (Program</a:t>
                      </a:r>
                      <a:r>
                        <a:rPr lang="en-US" baseline="0" dirty="0" smtClean="0"/>
                        <a:t> Comprehension + Debugging)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baseline="0" dirty="0" smtClean="0"/>
                        <a:t>17.5% (Coding Skills)</a:t>
                      </a:r>
                      <a:endParaRPr lang="en-US" b="1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354487"/>
              </p:ext>
            </p:extLst>
          </p:nvPr>
        </p:nvGraphicFramePr>
        <p:xfrm>
          <a:off x="1828800" y="3707633"/>
          <a:ext cx="7620002" cy="2291080"/>
        </p:xfrm>
        <a:graphic>
          <a:graphicData uri="http://schemas.openxmlformats.org/drawingml/2006/table">
            <a:tbl>
              <a:tblPr bandRow="1">
                <a:tableStyleId>{0E3FDE45-AF77-4B5C-9715-49D594BDF05E}</a:tableStyleId>
              </a:tblPr>
              <a:tblGrid>
                <a:gridCol w="1532228"/>
                <a:gridCol w="841520"/>
                <a:gridCol w="524625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Tasks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n-US" dirty="0" smtClean="0"/>
                        <a:t>Due</a:t>
                      </a:r>
                      <a:r>
                        <a:rPr lang="en-US" baseline="0" dirty="0" smtClean="0"/>
                        <a:t> in Lab, cheating results on ZERO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Quizzes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10.5%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charset="0"/>
                        <a:buNone/>
                      </a:pPr>
                      <a:r>
                        <a:rPr lang="en-US" smtClean="0"/>
                        <a:t>Every </a:t>
                      </a:r>
                      <a:r>
                        <a:rPr lang="en-US" smtClean="0"/>
                        <a:t>two labs, </a:t>
                      </a:r>
                      <a:r>
                        <a:rPr lang="en-US" dirty="0" smtClean="0"/>
                        <a:t>the first 10-15 minutes of the Lab, Absence</a:t>
                      </a:r>
                      <a:r>
                        <a:rPr lang="en-US" baseline="0" dirty="0" smtClean="0"/>
                        <a:t> results on ZERO (NO MAKEUP)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Mid Exam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dirty="0" smtClean="0"/>
                        <a:t>Tests</a:t>
                      </a:r>
                      <a:r>
                        <a:rPr lang="en-US" baseline="0" dirty="0" smtClean="0"/>
                        <a:t> your program comprehension, debugging and coding skills.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Final Exam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10.5%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dirty="0" smtClean="0"/>
                        <a:t>Tests</a:t>
                      </a:r>
                      <a:r>
                        <a:rPr lang="en-US" baseline="0" dirty="0" smtClean="0"/>
                        <a:t> your program comprehension, debugging and coding skills.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 rot="16200000">
            <a:off x="535316" y="2234079"/>
            <a:ext cx="1920242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Theory</a:t>
            </a:r>
            <a:endParaRPr lang="en-US" sz="3600" b="1"/>
          </a:p>
        </p:txBody>
      </p:sp>
      <p:sp>
        <p:nvSpPr>
          <p:cNvPr id="6" name="TextBox 5"/>
          <p:cNvSpPr txBox="1"/>
          <p:nvPr/>
        </p:nvSpPr>
        <p:spPr>
          <a:xfrm rot="16200000">
            <a:off x="349897" y="4530008"/>
            <a:ext cx="2291082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Lab</a:t>
            </a:r>
            <a:endParaRPr 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578109" y="2049412"/>
            <a:ext cx="15135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mtClean="0"/>
              <a:t>65%</a:t>
            </a:r>
            <a:endParaRPr lang="en-US" sz="6000" b="1"/>
          </a:p>
        </p:txBody>
      </p:sp>
      <p:sp>
        <p:nvSpPr>
          <p:cNvPr id="9" name="TextBox 8"/>
          <p:cNvSpPr txBox="1"/>
          <p:nvPr/>
        </p:nvSpPr>
        <p:spPr>
          <a:xfrm>
            <a:off x="9583719" y="4345340"/>
            <a:ext cx="15247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35%</a:t>
            </a:r>
            <a:endParaRPr lang="en-US" sz="6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06982" y="6188982"/>
            <a:ext cx="4120359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50%</a:t>
            </a:r>
            <a:r>
              <a:rPr lang="en-US" sz="2800" dirty="0" smtClean="0"/>
              <a:t> will be on coding skills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26079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8"/>
          <p:cNvSpPr>
            <a:spLocks noChangeArrowheads="1"/>
          </p:cNvSpPr>
          <p:nvPr/>
        </p:nvSpPr>
        <p:spPr bwMode="auto">
          <a:xfrm>
            <a:off x="684810" y="1605537"/>
            <a:ext cx="9373589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x-none" sz="2000" dirty="0" smtClean="0">
                <a:latin typeface="Calibri" charset="0"/>
                <a:ea typeface="Calibri" charset="0"/>
                <a:cs typeface="Calibri" charset="0"/>
              </a:rPr>
              <a:t>1.1  </a:t>
            </a:r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>	Introduction</a:t>
            </a:r>
            <a:br>
              <a:rPr lang="en-US" altLang="x-none" sz="2000" dirty="0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>1.2  	What is a Computer</a:t>
            </a:r>
            <a:r>
              <a:rPr lang="en-US" altLang="x-none" sz="2000" dirty="0" smtClean="0">
                <a:latin typeface="Calibri" charset="0"/>
                <a:ea typeface="Calibri" charset="0"/>
                <a:cs typeface="Calibri" charset="0"/>
              </a:rPr>
              <a:t>?</a:t>
            </a:r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altLang="x-none" sz="2000" dirty="0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>1.6  	Machine Languages, Assembly Languages, and </a:t>
            </a:r>
            <a:r>
              <a:rPr lang="en-US" altLang="x-none" sz="2000" dirty="0" smtClean="0">
                <a:latin typeface="Calibri" charset="0"/>
                <a:ea typeface="Calibri" charset="0"/>
                <a:cs typeface="Calibri" charset="0"/>
              </a:rPr>
              <a:t>High-Level Languages</a:t>
            </a:r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altLang="x-none" sz="2000" dirty="0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>1.14  	Basics of a Typical C++ </a:t>
            </a:r>
            <a:r>
              <a:rPr lang="en-US" altLang="x-none" sz="2000" dirty="0" smtClean="0">
                <a:latin typeface="Calibri" charset="0"/>
                <a:ea typeface="Calibri" charset="0"/>
                <a:cs typeface="Calibri" charset="0"/>
              </a:rPr>
              <a:t>Environment</a:t>
            </a:r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altLang="x-none" sz="2000" dirty="0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>1.21  	A Simple Program: Printing a Line of Text</a:t>
            </a:r>
            <a:br>
              <a:rPr lang="en-US" altLang="x-none" sz="2000" dirty="0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>1.22  	Another Simple Program: Adding Two Integers</a:t>
            </a:r>
            <a:br>
              <a:rPr lang="en-US" altLang="x-none" sz="2000" dirty="0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>1.23  	Memory Concepts</a:t>
            </a:r>
            <a:br>
              <a:rPr lang="en-US" altLang="x-none" sz="2000" dirty="0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sz="2000" dirty="0">
                <a:latin typeface="Calibri" charset="0"/>
                <a:ea typeface="Calibri" charset="0"/>
                <a:cs typeface="Calibri" charset="0"/>
              </a:rPr>
              <a:t>1.24  	</a:t>
            </a:r>
            <a:r>
              <a:rPr lang="en-US" altLang="x-none" sz="2000" dirty="0" smtClean="0">
                <a:latin typeface="Calibri" charset="0"/>
                <a:ea typeface="Calibri" charset="0"/>
                <a:cs typeface="Calibri" charset="0"/>
              </a:rPr>
              <a:t>Arithmetic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4099" y="372565"/>
            <a:ext cx="10256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Chapter 1: Introduction to Computers and C++ Programming</a:t>
            </a:r>
          </a:p>
        </p:txBody>
      </p:sp>
    </p:spTree>
    <p:extLst>
      <p:ext uri="{BB962C8B-B14F-4D97-AF65-F5344CB8AC3E}">
        <p14:creationId xmlns:p14="http://schemas.microsoft.com/office/powerpoint/2010/main" val="68415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8"/>
          <p:cNvSpPr>
            <a:spLocks noChangeArrowheads="1"/>
          </p:cNvSpPr>
          <p:nvPr/>
        </p:nvSpPr>
        <p:spPr bwMode="auto">
          <a:xfrm>
            <a:off x="684810" y="1284514"/>
            <a:ext cx="6455067" cy="5327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2.1  	Introduction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2.2  	Algorithms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2.3  	Pseudocode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2.4  	Control Structures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2.5  	if Selection Structure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2.6  	if/else Selection Structure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2.7  	while Repetition Structure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2.8  	</a:t>
            </a:r>
            <a:r>
              <a:rPr lang="en-US" altLang="x-none" noProof="1" smtClean="0">
                <a:latin typeface="Calibri" charset="0"/>
                <a:ea typeface="Calibri" charset="0"/>
                <a:cs typeface="Calibri" charset="0"/>
              </a:rPr>
              <a:t>Counter-Controlled Repetitio</a:t>
            </a: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n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2.9  	</a:t>
            </a:r>
            <a:r>
              <a:rPr lang="en-US" altLang="x-none" noProof="1" smtClean="0">
                <a:latin typeface="Calibri" charset="0"/>
                <a:ea typeface="Calibri" charset="0"/>
                <a:cs typeface="Calibri" charset="0"/>
              </a:rPr>
              <a:t>Sentinel-Controlled Repetition</a:t>
            </a:r>
            <a:endParaRPr lang="en-US" altLang="x-none" noProof="1">
              <a:latin typeface="Calibri" charset="0"/>
              <a:ea typeface="Calibri" charset="0"/>
              <a:cs typeface="Calibri" charset="0"/>
            </a:endParaRP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2.10  	</a:t>
            </a:r>
            <a:r>
              <a:rPr lang="en-US" altLang="x-none" noProof="1" smtClean="0">
                <a:latin typeface="Calibri" charset="0"/>
                <a:ea typeface="Calibri" charset="0"/>
                <a:cs typeface="Calibri" charset="0"/>
              </a:rPr>
              <a:t>Nested </a:t>
            </a: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Control </a:t>
            </a:r>
            <a:r>
              <a:rPr lang="en-US" altLang="x-none" noProof="1" smtClean="0">
                <a:latin typeface="Calibri" charset="0"/>
                <a:ea typeface="Calibri" charset="0"/>
                <a:cs typeface="Calibri" charset="0"/>
              </a:rPr>
              <a:t>Structures</a:t>
            </a:r>
            <a:endParaRPr lang="en-US" altLang="x-none" noProof="1">
              <a:latin typeface="Calibri" charset="0"/>
              <a:ea typeface="Calibri" charset="0"/>
              <a:cs typeface="Calibri" charset="0"/>
            </a:endParaRP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2.11  	Assignment Operators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2.12  	Increment and Decrement Operators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2.13  	Essentials of Counter-Controlled Repetition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2.14  	for Repetition </a:t>
            </a:r>
            <a:r>
              <a:rPr lang="en-US" altLang="x-none" noProof="1" smtClean="0">
                <a:latin typeface="Calibri" charset="0"/>
                <a:ea typeface="Calibri" charset="0"/>
                <a:cs typeface="Calibri" charset="0"/>
              </a:rPr>
              <a:t>Structure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 smtClean="0">
                <a:latin typeface="Calibri" charset="0"/>
                <a:ea typeface="Calibri" charset="0"/>
                <a:cs typeface="Calibri" charset="0"/>
              </a:rPr>
              <a:t>2.15  	Examples Using the for Structure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dirty="0" smtClean="0">
                <a:latin typeface="Calibri" charset="0"/>
                <a:ea typeface="Calibri" charset="0"/>
                <a:cs typeface="Calibri" charset="0"/>
              </a:rPr>
              <a:t>2.16  </a:t>
            </a:r>
            <a:r>
              <a:rPr lang="en-US" altLang="x-none" dirty="0">
                <a:latin typeface="Calibri" charset="0"/>
                <a:ea typeface="Calibri" charset="0"/>
                <a:cs typeface="Calibri" charset="0"/>
              </a:rPr>
              <a:t>	switch Multiple-Selection Structure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dirty="0">
                <a:latin typeface="Calibri" charset="0"/>
                <a:ea typeface="Calibri" charset="0"/>
                <a:cs typeface="Calibri" charset="0"/>
              </a:rPr>
              <a:t>2.17  	do/while Repetition Structure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dirty="0">
                <a:latin typeface="Calibri" charset="0"/>
                <a:ea typeface="Calibri" charset="0"/>
                <a:cs typeface="Calibri" charset="0"/>
              </a:rPr>
              <a:t>2.18  	break and continue Statements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dirty="0">
                <a:latin typeface="Calibri" charset="0"/>
                <a:ea typeface="Calibri" charset="0"/>
                <a:cs typeface="Calibri" charset="0"/>
              </a:rPr>
              <a:t>2.19  	Logical Operators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dirty="0">
                <a:latin typeface="Calibri" charset="0"/>
                <a:ea typeface="Calibri" charset="0"/>
                <a:cs typeface="Calibri" charset="0"/>
              </a:rPr>
              <a:t>2.20  	Confusing Equality (==) and Assignment (=) Operators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dirty="0">
                <a:latin typeface="Calibri" charset="0"/>
                <a:ea typeface="Calibri" charset="0"/>
                <a:cs typeface="Calibri" charset="0"/>
              </a:rPr>
              <a:t>2.21  	Structured-Programming 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71155" y="307910"/>
            <a:ext cx="6209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/>
              <a:t>Chapter 2: Control Structures</a:t>
            </a:r>
          </a:p>
        </p:txBody>
      </p:sp>
    </p:spTree>
    <p:extLst>
      <p:ext uri="{BB962C8B-B14F-4D97-AF65-F5344CB8AC3E}">
        <p14:creationId xmlns:p14="http://schemas.microsoft.com/office/powerpoint/2010/main" val="66832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8"/>
          <p:cNvSpPr>
            <a:spLocks noChangeArrowheads="1"/>
          </p:cNvSpPr>
          <p:nvPr/>
        </p:nvSpPr>
        <p:spPr bwMode="auto">
          <a:xfrm>
            <a:off x="684810" y="1284514"/>
            <a:ext cx="6843750" cy="5576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3.1	Introduction	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3.2	Program Components in C++	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3.3	Math Library Functions	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3.4	Functions	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3.5	Function Definitions	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3.6	Function Prototypes	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3.7	Header Files	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3.8	Random Number Generation	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3.9	Example: A Game of Chance and Introducing </a:t>
            </a:r>
            <a:r>
              <a:rPr lang="en-US" altLang="x-none" noProof="1" smtClean="0">
                <a:latin typeface="Calibri" charset="0"/>
                <a:ea typeface="Calibri" charset="0"/>
                <a:cs typeface="Calibri" charset="0"/>
              </a:rPr>
              <a:t>enum</a:t>
            </a: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	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3.10	Storage Classes	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3.11	Scope Rules	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3.12	Recursion	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3.13	Example Using Recursion: The Fibonacci Series	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3.14	Recursion vs. Iteration	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3.15	Functions with Empty Parameter Lists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3.16	Inline Functions</a:t>
            </a:r>
            <a:br>
              <a:rPr lang="en-US" altLang="x-none" noProof="1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3.17	References and Reference Parameters</a:t>
            </a:r>
            <a:br>
              <a:rPr lang="en-US" altLang="x-none" noProof="1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3.18	Default Arguments	</a:t>
            </a:r>
            <a:br>
              <a:rPr lang="en-US" altLang="x-none" noProof="1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3.19	Unary Scope Resolution Operator</a:t>
            </a:r>
            <a:br>
              <a:rPr lang="en-US" altLang="x-none" noProof="1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3.20	Function Overloading	</a:t>
            </a:r>
            <a:br>
              <a:rPr lang="en-US" altLang="x-none" noProof="1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3.21	Function Templates </a:t>
            </a:r>
            <a:endParaRPr lang="en-US" altLang="x-none" noProof="1" smtClean="0">
              <a:latin typeface="Calibri" charset="0"/>
              <a:ea typeface="Calibri" charset="0"/>
              <a:cs typeface="Calibri" charset="0"/>
            </a:endParaRP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dirty="0" smtClean="0"/>
              <a:t>18.9          Character-Handling </a:t>
            </a:r>
            <a:r>
              <a:rPr lang="en-US" altLang="x-none" dirty="0"/>
              <a:t>Library</a:t>
            </a:r>
            <a:endParaRPr lang="en-US" altLang="x-none" noProof="1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52229" y="307910"/>
            <a:ext cx="4447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/>
              <a:t>Chapter 3: Functions</a:t>
            </a:r>
          </a:p>
        </p:txBody>
      </p:sp>
    </p:spTree>
    <p:extLst>
      <p:ext uri="{BB962C8B-B14F-4D97-AF65-F5344CB8AC3E}">
        <p14:creationId xmlns:p14="http://schemas.microsoft.com/office/powerpoint/2010/main" val="175703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8"/>
          <p:cNvSpPr>
            <a:spLocks noChangeArrowheads="1"/>
          </p:cNvSpPr>
          <p:nvPr/>
        </p:nvSpPr>
        <p:spPr bwMode="auto">
          <a:xfrm>
            <a:off x="684810" y="1284514"/>
            <a:ext cx="7525936" cy="233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4.1	Introduction</a:t>
            </a:r>
            <a:br>
              <a:rPr lang="en-US" altLang="x-none" noProof="1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4.2	Arrays	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4.3	Declaring Arrays	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4.4	Examples Using Arrays	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4.5	Passing Arrays to Functions	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4.6	Sorting Arrays	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4.7	Case Study: Computing Mean, Median and Mode Using Arrays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4.8	Searching Arrays: Linear Search and Binary Search	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4.9	Multiple-Subscripted Arrays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74305" y="307910"/>
            <a:ext cx="38034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/>
              <a:t>Chapter 4: Arrays</a:t>
            </a:r>
          </a:p>
        </p:txBody>
      </p:sp>
    </p:spTree>
    <p:extLst>
      <p:ext uri="{BB962C8B-B14F-4D97-AF65-F5344CB8AC3E}">
        <p14:creationId xmlns:p14="http://schemas.microsoft.com/office/powerpoint/2010/main" val="45043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8"/>
          <p:cNvSpPr>
            <a:spLocks noChangeArrowheads="1"/>
          </p:cNvSpPr>
          <p:nvPr/>
        </p:nvSpPr>
        <p:spPr bwMode="auto">
          <a:xfrm>
            <a:off x="684810" y="1284514"/>
            <a:ext cx="8393876" cy="3831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5.1  	Introduction</a:t>
            </a:r>
            <a:br>
              <a:rPr lang="en-US" altLang="x-none" noProof="1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5.2  	Pointer Variable Declarations and Initialization</a:t>
            </a:r>
            <a:br>
              <a:rPr lang="en-US" altLang="x-none" noProof="1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5.3  	Pointer Operators</a:t>
            </a:r>
            <a:br>
              <a:rPr lang="en-US" altLang="x-none" noProof="1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5.4  	Calling Functions by Reference</a:t>
            </a:r>
            <a:br>
              <a:rPr lang="en-US" altLang="x-none" noProof="1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5.5  	Using const with Pointers</a:t>
            </a:r>
            <a:br>
              <a:rPr lang="en-US" altLang="x-none" noProof="1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5.6  	Bubble Sort Using Pass-by-Reference</a:t>
            </a:r>
            <a:br>
              <a:rPr lang="en-US" altLang="x-none" noProof="1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5.7  	Pointer Expressions and Pointer Arithmetic</a:t>
            </a:r>
            <a:br>
              <a:rPr lang="en-US" altLang="x-none" noProof="1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5.8  	Relationship Between Pointers and Arrays</a:t>
            </a:r>
            <a:br>
              <a:rPr lang="en-US" altLang="x-none" noProof="1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5.9  	Arrays of Pointers</a:t>
            </a:r>
            <a:br>
              <a:rPr lang="en-US" altLang="x-none" noProof="1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5.10  	Case Study: Card Shuffling and Dealing Simulation</a:t>
            </a:r>
            <a:br>
              <a:rPr lang="en-US" altLang="x-none" noProof="1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5.11  	Function Pointers</a:t>
            </a:r>
            <a:br>
              <a:rPr lang="en-US" altLang="x-none" noProof="1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5.12  	Introduction to Character and String Processing</a:t>
            </a:r>
            <a:br>
              <a:rPr lang="en-US" altLang="x-none" noProof="1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	5.12.1 	Fundamentals of Characters and Strings</a:t>
            </a:r>
            <a:br>
              <a:rPr lang="en-US" altLang="x-none" noProof="1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	5.12.2 	String Manipulation Functions of the </a:t>
            </a:r>
            <a:r>
              <a:rPr lang="en-US" altLang="x-none" noProof="1" smtClean="0">
                <a:latin typeface="Calibri" charset="0"/>
                <a:ea typeface="Calibri" charset="0"/>
                <a:cs typeface="Calibri" charset="0"/>
              </a:rPr>
              <a:t>String-Handling Library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 smtClean="0">
                <a:latin typeface="Calibri" charset="0"/>
                <a:ea typeface="Calibri" charset="0"/>
                <a:cs typeface="Calibri" charset="0"/>
              </a:rPr>
              <a:t>5.X            Dynamic Memory Allocation</a:t>
            </a:r>
            <a:endParaRPr lang="en-US" altLang="x-none" noProof="1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79276" y="307910"/>
            <a:ext cx="65935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/>
              <a:t>Chapter 5: Pointers and Strings</a:t>
            </a:r>
          </a:p>
        </p:txBody>
      </p:sp>
    </p:spTree>
    <p:extLst>
      <p:ext uri="{BB962C8B-B14F-4D97-AF65-F5344CB8AC3E}">
        <p14:creationId xmlns:p14="http://schemas.microsoft.com/office/powerpoint/2010/main" val="167437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8"/>
          <p:cNvSpPr>
            <a:spLocks noChangeArrowheads="1"/>
          </p:cNvSpPr>
          <p:nvPr/>
        </p:nvSpPr>
        <p:spPr bwMode="auto">
          <a:xfrm>
            <a:off x="684810" y="1284514"/>
            <a:ext cx="7525936" cy="208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6.1  	Introduction</a:t>
            </a:r>
            <a:br>
              <a:rPr lang="en-US" altLang="x-none" noProof="1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6.2  	Structure Definitions</a:t>
            </a:r>
            <a:br>
              <a:rPr lang="en-US" altLang="x-none" noProof="1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6.3  	Accessing Structure Members</a:t>
            </a:r>
            <a:br>
              <a:rPr lang="en-US" altLang="x-none" noProof="1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6.4  	Implementing a User-Defined Type Time with a struct</a:t>
            </a:r>
            <a:br>
              <a:rPr lang="en-US" altLang="x-none" noProof="1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6.5  	Implementing a Time Abstract Data Type with a class</a:t>
            </a:r>
            <a:br>
              <a:rPr lang="en-US" altLang="x-none" noProof="1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6.6  	Class Scope and Accessing Class Members</a:t>
            </a:r>
            <a:br>
              <a:rPr lang="en-US" altLang="x-none" noProof="1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6.7  	Separating Interface from Implementation</a:t>
            </a:r>
            <a:br>
              <a:rPr lang="en-US" altLang="x-none" noProof="1">
                <a:latin typeface="Calibri" charset="0"/>
                <a:ea typeface="Calibri" charset="0"/>
                <a:cs typeface="Calibri" charset="0"/>
              </a:rPr>
            </a:b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6.8  	Controlling Access to </a:t>
            </a:r>
            <a:r>
              <a:rPr lang="en-US" altLang="x-none" noProof="1" smtClean="0">
                <a:latin typeface="Calibri" charset="0"/>
                <a:ea typeface="Calibri" charset="0"/>
                <a:cs typeface="Calibri" charset="0"/>
              </a:rPr>
              <a:t>Members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5874" y="307910"/>
            <a:ext cx="85003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/>
              <a:t>Chapter 6: Classes and Data Abstraction</a:t>
            </a:r>
          </a:p>
        </p:txBody>
      </p:sp>
    </p:spTree>
    <p:extLst>
      <p:ext uri="{BB962C8B-B14F-4D97-AF65-F5344CB8AC3E}">
        <p14:creationId xmlns:p14="http://schemas.microsoft.com/office/powerpoint/2010/main" val="117196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8"/>
          <p:cNvSpPr>
            <a:spLocks noChangeArrowheads="1"/>
          </p:cNvSpPr>
          <p:nvPr/>
        </p:nvSpPr>
        <p:spPr bwMode="auto">
          <a:xfrm>
            <a:off x="684810" y="1284514"/>
            <a:ext cx="7525936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14.1  	Introduction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14.2  	The Data Hierarchy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14.3  	Files and Streams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14.4  	Creating a Sequential-Access File</a:t>
            </a:r>
          </a:p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14.5  	Reading Data from a Sequential-Access </a:t>
            </a:r>
            <a:r>
              <a:rPr lang="en-US" altLang="x-none" noProof="1" smtClean="0">
                <a:latin typeface="Calibri" charset="0"/>
                <a:ea typeface="Calibri" charset="0"/>
                <a:cs typeface="Calibri" charset="0"/>
              </a:rPr>
              <a:t>File</a:t>
            </a:r>
            <a:endParaRPr lang="en-US" altLang="x-none" noProof="1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7855" y="307910"/>
            <a:ext cx="5756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/>
              <a:t>Chapter 14: File Processing</a:t>
            </a:r>
          </a:p>
        </p:txBody>
      </p:sp>
    </p:spTree>
    <p:extLst>
      <p:ext uri="{BB962C8B-B14F-4D97-AF65-F5344CB8AC3E}">
        <p14:creationId xmlns:p14="http://schemas.microsoft.com/office/powerpoint/2010/main" val="90038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9535" y="442741"/>
            <a:ext cx="1877962" cy="21148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140" y="932268"/>
            <a:ext cx="3505297" cy="11447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080" y="932268"/>
            <a:ext cx="3505297" cy="11447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3563" y="2557631"/>
            <a:ext cx="29299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B.Eng. Computer Engineering</a:t>
            </a:r>
          </a:p>
          <a:p>
            <a:pPr algn="ctr"/>
            <a:r>
              <a:rPr lang="en-US" dirty="0" smtClean="0"/>
              <a:t>(Class of 2007)</a:t>
            </a:r>
          </a:p>
        </p:txBody>
      </p:sp>
      <p:sp>
        <p:nvSpPr>
          <p:cNvPr id="6" name="Rectangle 5"/>
          <p:cNvSpPr/>
          <p:nvPr/>
        </p:nvSpPr>
        <p:spPr>
          <a:xfrm>
            <a:off x="4002498" y="2561491"/>
            <a:ext cx="28625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M.Sc. Computer Engineering</a:t>
            </a:r>
          </a:p>
          <a:p>
            <a:pPr algn="ctr"/>
            <a:r>
              <a:rPr lang="en-US" dirty="0" smtClean="0"/>
              <a:t>(Class of 2011)</a:t>
            </a:r>
          </a:p>
        </p:txBody>
      </p:sp>
      <p:sp>
        <p:nvSpPr>
          <p:cNvPr id="7" name="Rectangle 6"/>
          <p:cNvSpPr/>
          <p:nvPr/>
        </p:nvSpPr>
        <p:spPr>
          <a:xfrm>
            <a:off x="8094061" y="2557630"/>
            <a:ext cx="28973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Ph.D.. Computer Engineering</a:t>
            </a:r>
          </a:p>
          <a:p>
            <a:pPr algn="ctr"/>
            <a:r>
              <a:rPr lang="en-US" dirty="0" smtClean="0"/>
              <a:t>(Class of 2016)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8256" y="4355689"/>
            <a:ext cx="2927121" cy="1039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5377" y="3918378"/>
            <a:ext cx="2540000" cy="2070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246" y="3918378"/>
            <a:ext cx="1625526" cy="16255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8764" y="4007204"/>
            <a:ext cx="26035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2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8"/>
          <p:cNvSpPr>
            <a:spLocks noChangeArrowheads="1"/>
          </p:cNvSpPr>
          <p:nvPr/>
        </p:nvSpPr>
        <p:spPr bwMode="auto">
          <a:xfrm>
            <a:off x="684810" y="1284514"/>
            <a:ext cx="7525936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x-none" noProof="1" smtClean="0">
                <a:latin typeface="Calibri" charset="0"/>
                <a:ea typeface="Calibri" charset="0"/>
                <a:cs typeface="Calibri" charset="0"/>
              </a:rPr>
              <a:t>18.7  </a:t>
            </a:r>
            <a:r>
              <a:rPr lang="en-US" altLang="x-none" noProof="1">
                <a:latin typeface="Calibri" charset="0"/>
                <a:ea typeface="Calibri" charset="0"/>
                <a:cs typeface="Calibri" charset="0"/>
              </a:rPr>
              <a:t>	Bitwise </a:t>
            </a:r>
            <a:r>
              <a:rPr lang="en-US" altLang="x-none" noProof="1" smtClean="0">
                <a:latin typeface="Calibri" charset="0"/>
                <a:ea typeface="Calibri" charset="0"/>
                <a:cs typeface="Calibri" charset="0"/>
              </a:rPr>
              <a:t>Operators</a:t>
            </a:r>
            <a:endParaRPr lang="en-US" altLang="x-none" noProof="1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5373" y="307910"/>
            <a:ext cx="10781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/>
              <a:t>Chapter 18: Bits, Characters, Strings and Structures</a:t>
            </a:r>
          </a:p>
        </p:txBody>
      </p:sp>
    </p:spTree>
    <p:extLst>
      <p:ext uri="{BB962C8B-B14F-4D97-AF65-F5344CB8AC3E}">
        <p14:creationId xmlns:p14="http://schemas.microsoft.com/office/powerpoint/2010/main" val="172428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3575" y="2554370"/>
            <a:ext cx="995266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/>
              <a:t>Software Analysis &amp; Security</a:t>
            </a:r>
            <a:endParaRPr lang="en-US" sz="6600" dirty="0"/>
          </a:p>
        </p:txBody>
      </p:sp>
      <p:sp>
        <p:nvSpPr>
          <p:cNvPr id="3" name="Rectangle 2"/>
          <p:cNvSpPr/>
          <p:nvPr/>
        </p:nvSpPr>
        <p:spPr>
          <a:xfrm>
            <a:off x="768290" y="2235998"/>
            <a:ext cx="4072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2800" i="1"/>
              <a:t>Static Program Analysis</a:t>
            </a:r>
            <a:endParaRPr lang="en-US" sz="2800" i="1" dirty="0"/>
          </a:p>
        </p:txBody>
      </p:sp>
      <p:sp>
        <p:nvSpPr>
          <p:cNvPr id="4" name="Rectangle 3"/>
          <p:cNvSpPr/>
          <p:nvPr/>
        </p:nvSpPr>
        <p:spPr>
          <a:xfrm>
            <a:off x="2171561" y="4247142"/>
            <a:ext cx="5751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Abstractions and Symbolic Evaluations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1412300" y="3416145"/>
            <a:ext cx="5310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Bug finding and Malware detection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3298" y="1779632"/>
            <a:ext cx="32319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Secure Programming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3926" y="3820727"/>
            <a:ext cx="32810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Build System Analysis</a:t>
            </a:r>
          </a:p>
        </p:txBody>
      </p:sp>
      <p:sp>
        <p:nvSpPr>
          <p:cNvPr id="8" name="Rectangle 7"/>
          <p:cNvSpPr/>
          <p:nvPr/>
        </p:nvSpPr>
        <p:spPr>
          <a:xfrm>
            <a:off x="7402909" y="2235998"/>
            <a:ext cx="34820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Data &amp; Pattern Mining</a:t>
            </a:r>
          </a:p>
        </p:txBody>
      </p:sp>
    </p:spTree>
    <p:extLst>
      <p:ext uri="{BB962C8B-B14F-4D97-AF65-F5344CB8AC3E}">
        <p14:creationId xmlns:p14="http://schemas.microsoft.com/office/powerpoint/2010/main" val="191578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206836" y="2690939"/>
            <a:ext cx="512618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i="1" dirty="0"/>
              <a:t>Name</a:t>
            </a:r>
          </a:p>
          <a:p>
            <a:pPr marL="285750" indent="-285750">
              <a:buFont typeface="Arial" charset="0"/>
              <a:buChar char="•"/>
            </a:pPr>
            <a:r>
              <a:rPr lang="en-US" i="1" dirty="0"/>
              <a:t>Year in undergraduate program.</a:t>
            </a:r>
          </a:p>
          <a:p>
            <a:pPr marL="285750" indent="-285750">
              <a:buFont typeface="Arial" charset="0"/>
              <a:buChar char="•"/>
            </a:pPr>
            <a:r>
              <a:rPr lang="en-US" i="1" dirty="0" smtClean="0"/>
              <a:t>Something about you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i="1" dirty="0" smtClean="0"/>
              <a:t>Food you like.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i="1" dirty="0"/>
              <a:t>P</a:t>
            </a:r>
            <a:r>
              <a:rPr lang="en-US" i="1" dirty="0" smtClean="0"/>
              <a:t>rogramming languages </a:t>
            </a:r>
            <a:r>
              <a:rPr lang="en-US" i="1" dirty="0"/>
              <a:t>you </a:t>
            </a:r>
            <a:r>
              <a:rPr lang="en-US" i="1" dirty="0" smtClean="0"/>
              <a:t>used.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i="1" dirty="0"/>
              <a:t>O</a:t>
            </a:r>
            <a:r>
              <a:rPr lang="en-US" i="1" dirty="0" smtClean="0"/>
              <a:t>pen </a:t>
            </a:r>
            <a:r>
              <a:rPr lang="en-US" i="1" dirty="0"/>
              <a:t>source projects you contributed </a:t>
            </a:r>
            <a:r>
              <a:rPr lang="en-US" i="1" dirty="0" smtClean="0"/>
              <a:t>to.</a:t>
            </a:r>
            <a:endParaRPr lang="en-US" i="1" dirty="0"/>
          </a:p>
          <a:p>
            <a:pPr marL="285750" indent="-285750">
              <a:buFont typeface="Arial" charset="0"/>
              <a:buChar char="•"/>
            </a:pPr>
            <a:r>
              <a:rPr lang="en-US" i="1" dirty="0"/>
              <a:t>What do you think of this course</a:t>
            </a:r>
            <a:r>
              <a:rPr lang="en-US" i="1" dirty="0" smtClean="0"/>
              <a:t>?</a:t>
            </a:r>
          </a:p>
          <a:p>
            <a:pPr marL="285750" indent="-285750">
              <a:buFont typeface="Arial" charset="0"/>
              <a:buChar char="•"/>
            </a:pPr>
            <a:r>
              <a:rPr lang="en-US" i="1" dirty="0" smtClean="0"/>
              <a:t>What are your goals after graduation?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6108516" y="1767609"/>
            <a:ext cx="167404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YOU</a:t>
            </a:r>
            <a:endParaRPr lang="en-US" sz="6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748" y="942109"/>
            <a:ext cx="4887768" cy="488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4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67712" y="2503055"/>
            <a:ext cx="71208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Goal of the Class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38270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8592" y="134982"/>
            <a:ext cx="5330564" cy="31331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22" y="134982"/>
            <a:ext cx="3805403" cy="31373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74" y="3268169"/>
            <a:ext cx="1977360" cy="18418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3723" y="3302490"/>
            <a:ext cx="1807535" cy="18075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5527" y="3387551"/>
            <a:ext cx="2806994" cy="15789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7555" y="3268169"/>
            <a:ext cx="1807535" cy="18075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4874" y="5398977"/>
            <a:ext cx="113884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We need to learn programming languages to instruct the computer to use these basic operations to perform </a:t>
            </a:r>
            <a:r>
              <a:rPr lang="en-US" sz="3200" smtClean="0"/>
              <a:t>complex computations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024067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97173" y="2967335"/>
            <a:ext cx="100052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This is a course to teach </a:t>
            </a:r>
            <a:r>
              <a:rPr lang="en-US" sz="2800" dirty="0" smtClean="0"/>
              <a:t>you how to write computer programs to be able to develop algorithms that solve real-world problems.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710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35935" y="1175196"/>
            <a:ext cx="110897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We will gain knowledge in program comprehension and debugging in addition to coding skills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107" y="2129303"/>
            <a:ext cx="6561414" cy="433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4183" y="2586181"/>
            <a:ext cx="103539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By the end of the course, you will be confidently able to write &lt;500 LOC programs without any problems </a:t>
            </a:r>
            <a:r>
              <a:rPr lang="mr-IN" sz="2400" dirty="0" smtClean="0"/>
              <a:t>–</a:t>
            </a:r>
            <a:r>
              <a:rPr lang="en-US" sz="2400" dirty="0" smtClean="0"/>
              <a:t> This is of course if you pay attention, try the examples throughout the course and implement the Lab tasks on your own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4189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8971</TotalTime>
  <Words>450</Words>
  <Application>Microsoft Macintosh PowerPoint</Application>
  <PresentationFormat>Widescreen</PresentationFormat>
  <Paragraphs>127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Mangal</vt:lpstr>
      <vt:lpstr>Arial</vt:lpstr>
      <vt:lpstr>Office Theme</vt:lpstr>
      <vt:lpstr>CPE 150: Introduction to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CPRE 201 Introduction to C++</dc:title>
  <dc:creator>Tamrawi, Ahmed</dc:creator>
  <cp:lastModifiedBy>Tamrawi, Ahmed</cp:lastModifiedBy>
  <cp:revision>445</cp:revision>
  <cp:lastPrinted>2017-02-07T13:12:50Z</cp:lastPrinted>
  <dcterms:created xsi:type="dcterms:W3CDTF">2016-12-01T16:36:07Z</dcterms:created>
  <dcterms:modified xsi:type="dcterms:W3CDTF">2017-06-28T07:05:39Z</dcterms:modified>
</cp:coreProperties>
</file>